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1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49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074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291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241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295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276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31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241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308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097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B95A9-B938-4522-8F91-CCAF319CC1F7}" type="datetimeFigureOut">
              <a:rPr lang="sk-SK" smtClean="0"/>
              <a:t>03.11.2016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2CC-0812-4942-B727-6D131B5691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491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12. Torzný gyroskop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Úvodné sústredenie TMF</a:t>
            </a:r>
          </a:p>
          <a:p>
            <a:r>
              <a:rPr lang="sk-SK" dirty="0" smtClean="0"/>
              <a:t>Bratislava 3.11.2016</a:t>
            </a:r>
          </a:p>
          <a:p>
            <a:endParaRPr lang="sk-SK" dirty="0"/>
          </a:p>
          <a:p>
            <a:r>
              <a:rPr lang="sk-SK" dirty="0" smtClean="0"/>
              <a:t>Adam Škrlec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3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Rovnice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sk-SK" dirty="0" smtClean="0"/>
                  <a:t>Eulerove:</a:t>
                </a:r>
              </a:p>
              <a:p>
                <a:endParaRPr lang="sk-SK" dirty="0"/>
              </a:p>
              <a:p>
                <a:r>
                  <a:rPr lang="sk-SK" dirty="0" smtClean="0"/>
                  <a:t>Pre nás: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acc>
                    <m:r>
                      <a:rPr lang="sk-SK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k-SK" b="0" i="0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func>
                      <m:func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  <m:r>
                      <a:rPr lang="sk-SK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k-SK" b="0" i="0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sk-SK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</m:oMath>
                </a14:m>
                <a:endParaRPr lang="sk-SK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sk-SK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𝑚𝑔𝑟</m:t>
                    </m:r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</m:oMath>
                </a14:m>
                <a:endParaRPr lang="sk-SK" b="0" i="0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func>
                      <m:func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  <m:r>
                      <a:rPr lang="sk-SK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k-SK" b="0" i="0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</m:oMath>
                </a14:m>
                <a:endParaRPr lang="sk-SK" dirty="0" smtClean="0"/>
              </a:p>
              <a:p>
                <a:pPr lvl="1"/>
                <a:endParaRPr lang="sk-SK" dirty="0" smtClean="0"/>
              </a:p>
              <a:p>
                <a:pPr lvl="1"/>
                <a:endParaRPr lang="sk-SK" dirty="0" smtClean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/>
              <p:cNvSpPr txBox="1"/>
              <p:nvPr/>
            </p:nvSpPr>
            <p:spPr>
              <a:xfrm>
                <a:off x="2864643" y="1750643"/>
                <a:ext cx="5243038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sk-SK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sk-SK" sz="3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k-SK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sk-SK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sk-SK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sk-SK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sk-SK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sk-SK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sk-SK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sk-SK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sk-SK" sz="3600" dirty="0"/>
              </a:p>
            </p:txBody>
          </p:sp>
        </mc:Choice>
        <mc:Fallback xmlns="">
          <p:sp>
            <p:nvSpPr>
              <p:cNvPr id="4" name="BlokText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643" y="1750643"/>
                <a:ext cx="5243038" cy="6383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Rovná spojovacia šípka 6"/>
          <p:cNvCxnSpPr/>
          <p:nvPr/>
        </p:nvCxnSpPr>
        <p:spPr>
          <a:xfrm flipH="1" flipV="1">
            <a:off x="8429625" y="4726782"/>
            <a:ext cx="1666877" cy="68580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 flipV="1">
            <a:off x="10106028" y="4001294"/>
            <a:ext cx="666747" cy="145097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>
            <a:off x="10096502" y="5395517"/>
            <a:ext cx="342899" cy="9163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Skupina 20"/>
          <p:cNvGrpSpPr/>
          <p:nvPr/>
        </p:nvGrpSpPr>
        <p:grpSpPr>
          <a:xfrm rot="4088464">
            <a:off x="9010648" y="3696260"/>
            <a:ext cx="2343150" cy="2310606"/>
            <a:chOff x="8420099" y="2797968"/>
            <a:chExt cx="2343150" cy="2310606"/>
          </a:xfrm>
        </p:grpSpPr>
        <p:cxnSp>
          <p:nvCxnSpPr>
            <p:cNvPr id="18" name="Rovná spojovacia šípka 17"/>
            <p:cNvCxnSpPr/>
            <p:nvPr/>
          </p:nvCxnSpPr>
          <p:spPr>
            <a:xfrm flipH="1" flipV="1">
              <a:off x="8420099" y="3523456"/>
              <a:ext cx="1666877" cy="68580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ovacia šípka 18"/>
            <p:cNvCxnSpPr/>
            <p:nvPr/>
          </p:nvCxnSpPr>
          <p:spPr>
            <a:xfrm flipV="1">
              <a:off x="10096502" y="2797968"/>
              <a:ext cx="666747" cy="145097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ovná spojovacia šípka 19"/>
            <p:cNvCxnSpPr/>
            <p:nvPr/>
          </p:nvCxnSpPr>
          <p:spPr>
            <a:xfrm>
              <a:off x="10086976" y="4192191"/>
              <a:ext cx="342899" cy="91638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Krát 21"/>
          <p:cNvSpPr/>
          <p:nvPr/>
        </p:nvSpPr>
        <p:spPr>
          <a:xfrm>
            <a:off x="2524126" y="4001294"/>
            <a:ext cx="1876425" cy="572859"/>
          </a:xfrm>
          <a:prstGeom prst="mathMultiply">
            <a:avLst>
              <a:gd name="adj1" fmla="val 75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Krát 22"/>
          <p:cNvSpPr/>
          <p:nvPr/>
        </p:nvSpPr>
        <p:spPr>
          <a:xfrm>
            <a:off x="2218082" y="5305688"/>
            <a:ext cx="1876425" cy="625829"/>
          </a:xfrm>
          <a:prstGeom prst="mathMultiply">
            <a:avLst>
              <a:gd name="adj1" fmla="val 75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BlokTextu 23"/>
          <p:cNvSpPr txBox="1"/>
          <p:nvPr/>
        </p:nvSpPr>
        <p:spPr>
          <a:xfrm>
            <a:off x="5815013" y="321028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solidFill>
                  <a:srgbClr val="FF0000"/>
                </a:solidFill>
              </a:rPr>
              <a:t>Oska</a:t>
            </a:r>
            <a:r>
              <a:rPr lang="en-US" sz="3600" dirty="0" smtClean="0">
                <a:solidFill>
                  <a:srgbClr val="FF0000"/>
                </a:solidFill>
              </a:rPr>
              <a:t>!</a:t>
            </a:r>
            <a:endParaRPr lang="sk-SK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BlokTextu 24"/>
              <p:cNvSpPr txBox="1"/>
              <p:nvPr/>
            </p:nvSpPr>
            <p:spPr>
              <a:xfrm>
                <a:off x="8931890" y="1318315"/>
                <a:ext cx="2744341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  <m:r>
                        <a:rPr lang="sk-SK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sk-SK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sk-SK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25" name="BlokTextu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890" y="1318315"/>
                <a:ext cx="2744341" cy="13871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749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Eulerove</a:t>
            </a:r>
            <a:r>
              <a:rPr lang="sk-SK" dirty="0" smtClean="0"/>
              <a:t> rovnice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561923"/>
                <a:ext cx="10515600" cy="3615039"/>
              </a:xfrm>
              <a:solidFill>
                <a:schemeClr val="bg1"/>
              </a:solidFill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acc>
                      <m:accPr>
                        <m:chr m:val="̈"/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sk-SK" dirty="0" smtClean="0"/>
              </a:p>
              <a:p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=0⇒ </m:t>
                    </m:r>
                    <m:acc>
                      <m:accPr>
                        <m:chr m:val="̇"/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𝑘𝑜𝑛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š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sk-SK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  <m:func>
                          <m:func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̇"/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  <m:func>
                          <m:func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</m:func>
                        <m:acc>
                          <m:accPr>
                            <m:chr m:val="̇"/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</m:acc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acc>
                      <m:accPr>
                        <m:chr m:val="̇"/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func>
                      <m:func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</m:oMath>
                </a14:m>
                <a:endParaRPr lang="sk-SK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̈"/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acc>
                      <m:accPr>
                        <m:chr m:val="̇"/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func>
                      <m:func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𝑚𝑔𝑟</m:t>
                    </m:r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561923"/>
                <a:ext cx="10515600" cy="3615039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/>
              <p:cNvSpPr txBox="1"/>
              <p:nvPr/>
            </p:nvSpPr>
            <p:spPr>
              <a:xfrm>
                <a:off x="8609459" y="564355"/>
                <a:ext cx="2744341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  <m:r>
                        <a:rPr lang="sk-SK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sk-SK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sk-SK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4" name="BlokText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459" y="564355"/>
                <a:ext cx="2744341" cy="13871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BlokTextu 4"/>
              <p:cNvSpPr txBox="1"/>
              <p:nvPr/>
            </p:nvSpPr>
            <p:spPr>
              <a:xfrm>
                <a:off x="838200" y="1618411"/>
                <a:ext cx="5243038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sk-SK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sk-SK" sz="3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k-SK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sk-SK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sk-SK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sk-SK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sk-SK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sk-SK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sk-SK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sk-SK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sk-SK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sk-SK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sk-SK" sz="3600" dirty="0"/>
              </a:p>
            </p:txBody>
          </p:sp>
        </mc:Choice>
        <mc:Fallback xmlns="">
          <p:sp>
            <p:nvSpPr>
              <p:cNvPr id="5" name="BlokText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18411"/>
                <a:ext cx="5243038" cy="6383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dĺžnik 5"/>
          <p:cNvSpPr/>
          <p:nvPr/>
        </p:nvSpPr>
        <p:spPr>
          <a:xfrm>
            <a:off x="2539194" y="3127962"/>
            <a:ext cx="1789920" cy="394941"/>
          </a:xfrm>
          <a:prstGeom prst="rect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1191407" y="3682990"/>
            <a:ext cx="7638269" cy="394941"/>
          </a:xfrm>
          <a:prstGeom prst="rect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1191407" y="4249029"/>
            <a:ext cx="5580869" cy="394941"/>
          </a:xfrm>
          <a:prstGeom prst="rect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455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Eulerove</a:t>
            </a:r>
            <a:r>
              <a:rPr lang="sk-SK" dirty="0" smtClean="0"/>
              <a:t> rovnice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  <m:func>
                          <m:func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̇"/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  <m:func>
                          <m:func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</m:func>
                        <m:acc>
                          <m:accPr>
                            <m:chr m:val="̇"/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</m:acc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acc>
                      <m:accPr>
                        <m:chr m:val="̇"/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func>
                      <m:func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</m:oMath>
                </a14:m>
                <a:endParaRPr lang="sk-SK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̈"/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acc>
                      <m:accPr>
                        <m:chr m:val="̇"/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func>
                      <m:func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𝑚𝑔𝑟</m:t>
                    </m:r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func>
                  </m:oMath>
                </a14:m>
                <a:endParaRPr lang="sk-SK" dirty="0" smtClean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lokTextu 3"/>
          <p:cNvSpPr txBox="1"/>
          <p:nvPr/>
        </p:nvSpPr>
        <p:spPr>
          <a:xfrm>
            <a:off x="1243013" y="4214813"/>
            <a:ext cx="917687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2800" dirty="0" smtClean="0"/>
              <a:t>Nelineárne diferenciálne rovnice 2. rádu (a ešte aj previazané)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42242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sk-SK" dirty="0" err="1" smtClean="0"/>
                  <a:t>Ansatz</a:t>
                </a:r>
                <a:r>
                  <a:rPr lang="sk-SK" dirty="0" smtClean="0"/>
                  <a:t>: </a:t>
                </a:r>
                <a14:m>
                  <m:oMath xmlns:m="http://schemas.openxmlformats.org/officeDocument/2006/math"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𝑘𝑜𝑛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š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sk-SK" dirty="0"/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̈"/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sk-SK" dirty="0" smtClean="0">
                        <a:latin typeface="Cambria Math" panose="02040503050406030204" pitchFamily="18" charset="0"/>
                      </a:rPr>
                      <m:t>⟺</m:t>
                    </m:r>
                    <m:acc>
                      <m:accPr>
                        <m:chr m:val="̈"/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b>
                          <m:sSub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sk-SK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sk-SK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sk-SK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acc>
                      <m:accPr>
                        <m:chr m:val="̇"/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𝑚𝑔𝑟</m:t>
                    </m:r>
                  </m:oMath>
                </a14:m>
                <a:r>
                  <a:rPr lang="sk-SK" dirty="0" smtClean="0"/>
                  <a:t> </a:t>
                </a:r>
                <a14:m>
                  <m:oMath xmlns:m="http://schemas.openxmlformats.org/officeDocument/2006/math">
                    <m:r>
                      <a:rPr lang="sk-SK" dirty="0" smtClean="0">
                        <a:latin typeface="Cambria Math" panose="02040503050406030204" pitchFamily="18" charset="0"/>
                      </a:rPr>
                      <m:t>⟺</m:t>
                    </m:r>
                    <m:acc>
                      <m:accPr>
                        <m:chr m:val="̇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𝑚𝑔𝑟</m:t>
                        </m:r>
                        <m:r>
                          <m:rPr>
                            <m:nor/>
                          </m:rPr>
                          <a:rPr lang="sk-SK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d>
                          <m:d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acc>
                          <m:accPr>
                            <m:chr m:val="̇"/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den>
                    </m:f>
                  </m:oMath>
                </a14:m>
                <a:endParaRPr lang="sk-SK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6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Poučenie (čisto dobrovoľné)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Kvantitatívna teória nie je taká jednoduchá</a:t>
            </a:r>
          </a:p>
          <a:p>
            <a:r>
              <a:rPr lang="sk-SK" dirty="0" smtClean="0"/>
              <a:t>Ale oplatí sa jej aspoň trochu </a:t>
            </a:r>
            <a:r>
              <a:rPr lang="sk-SK" dirty="0" smtClean="0"/>
              <a:t>venovať (nemusí to nutne skončiť v prezentácii)</a:t>
            </a:r>
            <a:endParaRPr lang="sk-SK" dirty="0" smtClean="0"/>
          </a:p>
          <a:p>
            <a:r>
              <a:rPr lang="sk-SK" dirty="0" smtClean="0"/>
              <a:t>Zatraktívnila sa </a:t>
            </a:r>
            <a:r>
              <a:rPr lang="sk-SK" dirty="0" err="1" smtClean="0"/>
              <a:t>numerika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76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Zadanie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711170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Pripevnite os kolieska na nitku s torznou tuhosťou (pozri obrázok). Zatočte nitku, roztočte koliesko, systém uvoľnite a preskúmajte jeho dynamiku.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1" y="1825625"/>
            <a:ext cx="2200275" cy="3867150"/>
          </a:xfrm>
          <a:prstGeom prst="rect">
            <a:avLst/>
          </a:prstGeom>
        </p:spPr>
      </p:pic>
      <p:grpSp>
        <p:nvGrpSpPr>
          <p:cNvPr id="14" name="Skupina 13"/>
          <p:cNvGrpSpPr/>
          <p:nvPr/>
        </p:nvGrpSpPr>
        <p:grpSpPr>
          <a:xfrm>
            <a:off x="9285667" y="4391696"/>
            <a:ext cx="695460" cy="778945"/>
            <a:chOff x="9285667" y="4391696"/>
            <a:chExt cx="695460" cy="778945"/>
          </a:xfrm>
        </p:grpSpPr>
        <p:cxnSp>
          <p:nvCxnSpPr>
            <p:cNvPr id="6" name="Rovná spojnica 5"/>
            <p:cNvCxnSpPr/>
            <p:nvPr/>
          </p:nvCxnSpPr>
          <p:spPr>
            <a:xfrm>
              <a:off x="9285667" y="4636394"/>
              <a:ext cx="204395" cy="534247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ovná spojnica 7"/>
            <p:cNvCxnSpPr/>
            <p:nvPr/>
          </p:nvCxnSpPr>
          <p:spPr>
            <a:xfrm flipH="1">
              <a:off x="9285668" y="4391696"/>
              <a:ext cx="502276" cy="26837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ovná spojnica 10"/>
            <p:cNvCxnSpPr/>
            <p:nvPr/>
          </p:nvCxnSpPr>
          <p:spPr>
            <a:xfrm>
              <a:off x="9787944" y="4392946"/>
              <a:ext cx="193183" cy="51390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dĺžnik 14"/>
          <p:cNvSpPr/>
          <p:nvPr/>
        </p:nvSpPr>
        <p:spPr>
          <a:xfrm>
            <a:off x="1467970" y="1825625"/>
            <a:ext cx="4459494" cy="394941"/>
          </a:xfrm>
          <a:prstGeom prst="rect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888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Zadanie</a:t>
            </a:r>
            <a:endParaRPr lang="sk-SK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9759373" y="519356"/>
            <a:ext cx="1662929" cy="4244040"/>
            <a:chOff x="9339851" y="689548"/>
            <a:chExt cx="1662929" cy="4244040"/>
          </a:xfrm>
        </p:grpSpPr>
        <p:sp>
          <p:nvSpPr>
            <p:cNvPr id="8" name="Plechovka 7"/>
            <p:cNvSpPr/>
            <p:nvPr/>
          </p:nvSpPr>
          <p:spPr>
            <a:xfrm rot="6031604">
              <a:off x="9338274" y="3631156"/>
              <a:ext cx="809468" cy="716695"/>
            </a:xfrm>
            <a:prstGeom prst="can">
              <a:avLst>
                <a:gd name="adj" fmla="val 37963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5" name="Rovná spojnica 4"/>
            <p:cNvCxnSpPr/>
            <p:nvPr/>
          </p:nvCxnSpPr>
          <p:spPr>
            <a:xfrm>
              <a:off x="9413823" y="689548"/>
              <a:ext cx="44970" cy="326785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ovná spojovacia šípka 6"/>
            <p:cNvCxnSpPr/>
            <p:nvPr/>
          </p:nvCxnSpPr>
          <p:spPr>
            <a:xfrm>
              <a:off x="9458793" y="3957403"/>
              <a:ext cx="1543987" cy="2848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ahnutá šípka nahor 8"/>
            <p:cNvSpPr/>
            <p:nvPr/>
          </p:nvSpPr>
          <p:spPr>
            <a:xfrm rot="616514">
              <a:off x="9339851" y="4483883"/>
              <a:ext cx="584617" cy="449705"/>
            </a:xfrm>
            <a:prstGeom prst="curvedUpArrow">
              <a:avLst>
                <a:gd name="adj1" fmla="val 24273"/>
                <a:gd name="adj2" fmla="val 65000"/>
                <a:gd name="adj3" fmla="val 3862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752832" y="803054"/>
            <a:ext cx="2906279" cy="4349736"/>
            <a:chOff x="4378919" y="244177"/>
            <a:chExt cx="2906279" cy="4349736"/>
          </a:xfrm>
        </p:grpSpPr>
        <p:sp>
          <p:nvSpPr>
            <p:cNvPr id="10" name="Plechovka 9"/>
            <p:cNvSpPr/>
            <p:nvPr/>
          </p:nvSpPr>
          <p:spPr>
            <a:xfrm rot="6031604">
              <a:off x="5591769" y="3273119"/>
              <a:ext cx="809468" cy="716695"/>
            </a:xfrm>
            <a:prstGeom prst="can">
              <a:avLst>
                <a:gd name="adj" fmla="val 37963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1" name="Rovná spojnica 10"/>
            <p:cNvCxnSpPr/>
            <p:nvPr/>
          </p:nvCxnSpPr>
          <p:spPr>
            <a:xfrm>
              <a:off x="4841823" y="244177"/>
              <a:ext cx="17541" cy="138975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ovná spojovacia šípka 11"/>
            <p:cNvCxnSpPr/>
            <p:nvPr/>
          </p:nvCxnSpPr>
          <p:spPr>
            <a:xfrm>
              <a:off x="5741211" y="3595452"/>
              <a:ext cx="1543987" cy="2848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ahnutá šípka nahor 12"/>
            <p:cNvSpPr/>
            <p:nvPr/>
          </p:nvSpPr>
          <p:spPr>
            <a:xfrm rot="616514">
              <a:off x="5605662" y="4144208"/>
              <a:ext cx="584617" cy="449705"/>
            </a:xfrm>
            <a:prstGeom prst="curvedUpArrow">
              <a:avLst>
                <a:gd name="adj1" fmla="val 24273"/>
                <a:gd name="adj2" fmla="val 65000"/>
                <a:gd name="adj3" fmla="val 3862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  <p:sp>
          <p:nvSpPr>
            <p:cNvPr id="15" name="Voľný tvar 14"/>
            <p:cNvSpPr/>
            <p:nvPr/>
          </p:nvSpPr>
          <p:spPr>
            <a:xfrm>
              <a:off x="4378919" y="1615723"/>
              <a:ext cx="1605266" cy="2143594"/>
            </a:xfrm>
            <a:custGeom>
              <a:avLst/>
              <a:gdLst>
                <a:gd name="connsiteX0" fmla="*/ 480997 w 1605266"/>
                <a:gd name="connsiteY0" fmla="*/ 0 h 2143594"/>
                <a:gd name="connsiteX1" fmla="*/ 630898 w 1605266"/>
                <a:gd name="connsiteY1" fmla="*/ 29981 h 2143594"/>
                <a:gd name="connsiteX2" fmla="*/ 720839 w 1605266"/>
                <a:gd name="connsiteY2" fmla="*/ 74951 h 2143594"/>
                <a:gd name="connsiteX3" fmla="*/ 780800 w 1605266"/>
                <a:gd name="connsiteY3" fmla="*/ 149902 h 2143594"/>
                <a:gd name="connsiteX4" fmla="*/ 795790 w 1605266"/>
                <a:gd name="connsiteY4" fmla="*/ 194873 h 2143594"/>
                <a:gd name="connsiteX5" fmla="*/ 840761 w 1605266"/>
                <a:gd name="connsiteY5" fmla="*/ 329784 h 2143594"/>
                <a:gd name="connsiteX6" fmla="*/ 885731 w 1605266"/>
                <a:gd name="connsiteY6" fmla="*/ 344774 h 2143594"/>
                <a:gd name="connsiteX7" fmla="*/ 1170544 w 1605266"/>
                <a:gd name="connsiteY7" fmla="*/ 329784 h 2143594"/>
                <a:gd name="connsiteX8" fmla="*/ 1185534 w 1605266"/>
                <a:gd name="connsiteY8" fmla="*/ 269823 h 2143594"/>
                <a:gd name="connsiteX9" fmla="*/ 1125574 w 1605266"/>
                <a:gd name="connsiteY9" fmla="*/ 134912 h 2143594"/>
                <a:gd name="connsiteX10" fmla="*/ 960682 w 1605266"/>
                <a:gd name="connsiteY10" fmla="*/ 149902 h 2143594"/>
                <a:gd name="connsiteX11" fmla="*/ 885731 w 1605266"/>
                <a:gd name="connsiteY11" fmla="*/ 254833 h 2143594"/>
                <a:gd name="connsiteX12" fmla="*/ 840761 w 1605266"/>
                <a:gd name="connsiteY12" fmla="*/ 434715 h 2143594"/>
                <a:gd name="connsiteX13" fmla="*/ 765810 w 1605266"/>
                <a:gd name="connsiteY13" fmla="*/ 509666 h 2143594"/>
                <a:gd name="connsiteX14" fmla="*/ 735829 w 1605266"/>
                <a:gd name="connsiteY14" fmla="*/ 539646 h 2143594"/>
                <a:gd name="connsiteX15" fmla="*/ 705849 w 1605266"/>
                <a:gd name="connsiteY15" fmla="*/ 569627 h 2143594"/>
                <a:gd name="connsiteX16" fmla="*/ 615908 w 1605266"/>
                <a:gd name="connsiteY16" fmla="*/ 599607 h 2143594"/>
                <a:gd name="connsiteX17" fmla="*/ 466006 w 1605266"/>
                <a:gd name="connsiteY17" fmla="*/ 584617 h 2143594"/>
                <a:gd name="connsiteX18" fmla="*/ 421036 w 1605266"/>
                <a:gd name="connsiteY18" fmla="*/ 554637 h 2143594"/>
                <a:gd name="connsiteX19" fmla="*/ 301115 w 1605266"/>
                <a:gd name="connsiteY19" fmla="*/ 569627 h 2143594"/>
                <a:gd name="connsiteX20" fmla="*/ 271134 w 1605266"/>
                <a:gd name="connsiteY20" fmla="*/ 599607 h 2143594"/>
                <a:gd name="connsiteX21" fmla="*/ 241154 w 1605266"/>
                <a:gd name="connsiteY21" fmla="*/ 674558 h 2143594"/>
                <a:gd name="connsiteX22" fmla="*/ 121233 w 1605266"/>
                <a:gd name="connsiteY22" fmla="*/ 644577 h 2143594"/>
                <a:gd name="connsiteX23" fmla="*/ 106243 w 1605266"/>
                <a:gd name="connsiteY23" fmla="*/ 599607 h 2143594"/>
                <a:gd name="connsiteX24" fmla="*/ 76262 w 1605266"/>
                <a:gd name="connsiteY24" fmla="*/ 569627 h 2143594"/>
                <a:gd name="connsiteX25" fmla="*/ 61272 w 1605266"/>
                <a:gd name="connsiteY25" fmla="*/ 479686 h 2143594"/>
                <a:gd name="connsiteX26" fmla="*/ 31292 w 1605266"/>
                <a:gd name="connsiteY26" fmla="*/ 524656 h 2143594"/>
                <a:gd name="connsiteX27" fmla="*/ 1311 w 1605266"/>
                <a:gd name="connsiteY27" fmla="*/ 554637 h 2143594"/>
                <a:gd name="connsiteX28" fmla="*/ 16302 w 1605266"/>
                <a:gd name="connsiteY28" fmla="*/ 674558 h 2143594"/>
                <a:gd name="connsiteX29" fmla="*/ 106243 w 1605266"/>
                <a:gd name="connsiteY29" fmla="*/ 749509 h 2143594"/>
                <a:gd name="connsiteX30" fmla="*/ 346085 w 1605266"/>
                <a:gd name="connsiteY30" fmla="*/ 734518 h 2143594"/>
                <a:gd name="connsiteX31" fmla="*/ 391056 w 1605266"/>
                <a:gd name="connsiteY31" fmla="*/ 704538 h 2143594"/>
                <a:gd name="connsiteX32" fmla="*/ 406046 w 1605266"/>
                <a:gd name="connsiteY32" fmla="*/ 404735 h 2143594"/>
                <a:gd name="connsiteX33" fmla="*/ 436026 w 1605266"/>
                <a:gd name="connsiteY33" fmla="*/ 359764 h 2143594"/>
                <a:gd name="connsiteX34" fmla="*/ 570938 w 1605266"/>
                <a:gd name="connsiteY34" fmla="*/ 374755 h 2143594"/>
                <a:gd name="connsiteX35" fmla="*/ 615908 w 1605266"/>
                <a:gd name="connsiteY35" fmla="*/ 404735 h 2143594"/>
                <a:gd name="connsiteX36" fmla="*/ 630898 w 1605266"/>
                <a:gd name="connsiteY36" fmla="*/ 554637 h 2143594"/>
                <a:gd name="connsiteX37" fmla="*/ 705849 w 1605266"/>
                <a:gd name="connsiteY37" fmla="*/ 614597 h 2143594"/>
                <a:gd name="connsiteX38" fmla="*/ 795790 w 1605266"/>
                <a:gd name="connsiteY38" fmla="*/ 644577 h 2143594"/>
                <a:gd name="connsiteX39" fmla="*/ 825770 w 1605266"/>
                <a:gd name="connsiteY39" fmla="*/ 674558 h 2143594"/>
                <a:gd name="connsiteX40" fmla="*/ 870741 w 1605266"/>
                <a:gd name="connsiteY40" fmla="*/ 704538 h 2143594"/>
                <a:gd name="connsiteX41" fmla="*/ 885731 w 1605266"/>
                <a:gd name="connsiteY41" fmla="*/ 839450 h 2143594"/>
                <a:gd name="connsiteX42" fmla="*/ 900721 w 1605266"/>
                <a:gd name="connsiteY42" fmla="*/ 884420 h 2143594"/>
                <a:gd name="connsiteX43" fmla="*/ 960682 w 1605266"/>
                <a:gd name="connsiteY43" fmla="*/ 899410 h 2143594"/>
                <a:gd name="connsiteX44" fmla="*/ 1110584 w 1605266"/>
                <a:gd name="connsiteY44" fmla="*/ 884420 h 2143594"/>
                <a:gd name="connsiteX45" fmla="*/ 1140564 w 1605266"/>
                <a:gd name="connsiteY45" fmla="*/ 839450 h 2143594"/>
                <a:gd name="connsiteX46" fmla="*/ 1170544 w 1605266"/>
                <a:gd name="connsiteY46" fmla="*/ 809469 h 2143594"/>
                <a:gd name="connsiteX47" fmla="*/ 1320446 w 1605266"/>
                <a:gd name="connsiteY47" fmla="*/ 839450 h 2143594"/>
                <a:gd name="connsiteX48" fmla="*/ 1380406 w 1605266"/>
                <a:gd name="connsiteY48" fmla="*/ 929391 h 2143594"/>
                <a:gd name="connsiteX49" fmla="*/ 1500328 w 1605266"/>
                <a:gd name="connsiteY49" fmla="*/ 1034322 h 2143594"/>
                <a:gd name="connsiteX50" fmla="*/ 1590269 w 1605266"/>
                <a:gd name="connsiteY50" fmla="*/ 1049312 h 2143594"/>
                <a:gd name="connsiteX51" fmla="*/ 1605259 w 1605266"/>
                <a:gd name="connsiteY51" fmla="*/ 1094282 h 2143594"/>
                <a:gd name="connsiteX52" fmla="*/ 1590269 w 1605266"/>
                <a:gd name="connsiteY52" fmla="*/ 1199214 h 2143594"/>
                <a:gd name="connsiteX53" fmla="*/ 1545298 w 1605266"/>
                <a:gd name="connsiteY53" fmla="*/ 1214204 h 2143594"/>
                <a:gd name="connsiteX54" fmla="*/ 1425377 w 1605266"/>
                <a:gd name="connsiteY54" fmla="*/ 1244184 h 2143594"/>
                <a:gd name="connsiteX55" fmla="*/ 1215515 w 1605266"/>
                <a:gd name="connsiteY55" fmla="*/ 1229194 h 2143594"/>
                <a:gd name="connsiteX56" fmla="*/ 1110584 w 1605266"/>
                <a:gd name="connsiteY56" fmla="*/ 1199214 h 2143594"/>
                <a:gd name="connsiteX57" fmla="*/ 1020643 w 1605266"/>
                <a:gd name="connsiteY57" fmla="*/ 1139253 h 2143594"/>
                <a:gd name="connsiteX58" fmla="*/ 930702 w 1605266"/>
                <a:gd name="connsiteY58" fmla="*/ 1109273 h 2143594"/>
                <a:gd name="connsiteX59" fmla="*/ 885731 w 1605266"/>
                <a:gd name="connsiteY59" fmla="*/ 1079292 h 2143594"/>
                <a:gd name="connsiteX60" fmla="*/ 840761 w 1605266"/>
                <a:gd name="connsiteY60" fmla="*/ 1109273 h 2143594"/>
                <a:gd name="connsiteX61" fmla="*/ 765810 w 1605266"/>
                <a:gd name="connsiteY61" fmla="*/ 1169233 h 2143594"/>
                <a:gd name="connsiteX62" fmla="*/ 391056 w 1605266"/>
                <a:gd name="connsiteY62" fmla="*/ 1184223 h 2143594"/>
                <a:gd name="connsiteX63" fmla="*/ 361075 w 1605266"/>
                <a:gd name="connsiteY63" fmla="*/ 1214204 h 2143594"/>
                <a:gd name="connsiteX64" fmla="*/ 346085 w 1605266"/>
                <a:gd name="connsiteY64" fmla="*/ 1259174 h 2143594"/>
                <a:gd name="connsiteX65" fmla="*/ 301115 w 1605266"/>
                <a:gd name="connsiteY65" fmla="*/ 1274164 h 2143594"/>
                <a:gd name="connsiteX66" fmla="*/ 316105 w 1605266"/>
                <a:gd name="connsiteY66" fmla="*/ 1379096 h 2143594"/>
                <a:gd name="connsiteX67" fmla="*/ 331095 w 1605266"/>
                <a:gd name="connsiteY67" fmla="*/ 1439056 h 2143594"/>
                <a:gd name="connsiteX68" fmla="*/ 391056 w 1605266"/>
                <a:gd name="connsiteY68" fmla="*/ 1469037 h 2143594"/>
                <a:gd name="connsiteX69" fmla="*/ 436026 w 1605266"/>
                <a:gd name="connsiteY69" fmla="*/ 1514007 h 2143594"/>
                <a:gd name="connsiteX70" fmla="*/ 436026 w 1605266"/>
                <a:gd name="connsiteY70" fmla="*/ 1723869 h 2143594"/>
                <a:gd name="connsiteX71" fmla="*/ 451016 w 1605266"/>
                <a:gd name="connsiteY71" fmla="*/ 2023673 h 2143594"/>
                <a:gd name="connsiteX72" fmla="*/ 480997 w 1605266"/>
                <a:gd name="connsiteY72" fmla="*/ 2053653 h 2143594"/>
                <a:gd name="connsiteX73" fmla="*/ 585928 w 1605266"/>
                <a:gd name="connsiteY73" fmla="*/ 2098623 h 2143594"/>
                <a:gd name="connsiteX74" fmla="*/ 795790 w 1605266"/>
                <a:gd name="connsiteY74" fmla="*/ 2083633 h 2143594"/>
                <a:gd name="connsiteX75" fmla="*/ 855751 w 1605266"/>
                <a:gd name="connsiteY75" fmla="*/ 2068643 h 2143594"/>
                <a:gd name="connsiteX76" fmla="*/ 945692 w 1605266"/>
                <a:gd name="connsiteY76" fmla="*/ 2083633 h 2143594"/>
                <a:gd name="connsiteX77" fmla="*/ 990662 w 1605266"/>
                <a:gd name="connsiteY77" fmla="*/ 2113614 h 2143594"/>
                <a:gd name="connsiteX78" fmla="*/ 1080603 w 1605266"/>
                <a:gd name="connsiteY78" fmla="*/ 2143594 h 2143594"/>
                <a:gd name="connsiteX79" fmla="*/ 1110584 w 1605266"/>
                <a:gd name="connsiteY79" fmla="*/ 2098623 h 2143594"/>
                <a:gd name="connsiteX80" fmla="*/ 1125574 w 1605266"/>
                <a:gd name="connsiteY80" fmla="*/ 2053653 h 2143594"/>
                <a:gd name="connsiteX81" fmla="*/ 1215515 w 1605266"/>
                <a:gd name="connsiteY81" fmla="*/ 2023673 h 2143594"/>
                <a:gd name="connsiteX82" fmla="*/ 1245495 w 1605266"/>
                <a:gd name="connsiteY82" fmla="*/ 1993692 h 2143594"/>
                <a:gd name="connsiteX83" fmla="*/ 1395397 w 1605266"/>
                <a:gd name="connsiteY83" fmla="*/ 1978702 h 2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605266" h="2143594">
                  <a:moveTo>
                    <a:pt x="480997" y="0"/>
                  </a:moveTo>
                  <a:cubicBezTo>
                    <a:pt x="519666" y="5524"/>
                    <a:pt x="589037" y="9051"/>
                    <a:pt x="630898" y="29981"/>
                  </a:cubicBezTo>
                  <a:cubicBezTo>
                    <a:pt x="747133" y="88098"/>
                    <a:pt x="607806" y="37273"/>
                    <a:pt x="720839" y="74951"/>
                  </a:cubicBezTo>
                  <a:cubicBezTo>
                    <a:pt x="748724" y="102836"/>
                    <a:pt x="761891" y="112083"/>
                    <a:pt x="780800" y="149902"/>
                  </a:cubicBezTo>
                  <a:cubicBezTo>
                    <a:pt x="787866" y="164035"/>
                    <a:pt x="790793" y="179883"/>
                    <a:pt x="795790" y="194873"/>
                  </a:cubicBezTo>
                  <a:cubicBezTo>
                    <a:pt x="804191" y="253681"/>
                    <a:pt x="789231" y="298866"/>
                    <a:pt x="840761" y="329784"/>
                  </a:cubicBezTo>
                  <a:cubicBezTo>
                    <a:pt x="854310" y="337913"/>
                    <a:pt x="870741" y="339777"/>
                    <a:pt x="885731" y="344774"/>
                  </a:cubicBezTo>
                  <a:cubicBezTo>
                    <a:pt x="980669" y="339777"/>
                    <a:pt x="1078313" y="352842"/>
                    <a:pt x="1170544" y="329784"/>
                  </a:cubicBezTo>
                  <a:cubicBezTo>
                    <a:pt x="1190531" y="324787"/>
                    <a:pt x="1185534" y="290425"/>
                    <a:pt x="1185534" y="269823"/>
                  </a:cubicBezTo>
                  <a:cubicBezTo>
                    <a:pt x="1185534" y="139873"/>
                    <a:pt x="1202113" y="160425"/>
                    <a:pt x="1125574" y="134912"/>
                  </a:cubicBezTo>
                  <a:cubicBezTo>
                    <a:pt x="1070610" y="139909"/>
                    <a:pt x="1012657" y="131339"/>
                    <a:pt x="960682" y="149902"/>
                  </a:cubicBezTo>
                  <a:cubicBezTo>
                    <a:pt x="952547" y="152807"/>
                    <a:pt x="895213" y="240611"/>
                    <a:pt x="885731" y="254833"/>
                  </a:cubicBezTo>
                  <a:cubicBezTo>
                    <a:pt x="880777" y="284558"/>
                    <a:pt x="864516" y="410960"/>
                    <a:pt x="840761" y="434715"/>
                  </a:cubicBezTo>
                  <a:lnTo>
                    <a:pt x="765810" y="509666"/>
                  </a:lnTo>
                  <a:lnTo>
                    <a:pt x="735829" y="539646"/>
                  </a:lnTo>
                  <a:cubicBezTo>
                    <a:pt x="725835" y="549640"/>
                    <a:pt x="719257" y="565158"/>
                    <a:pt x="705849" y="569627"/>
                  </a:cubicBezTo>
                  <a:lnTo>
                    <a:pt x="615908" y="599607"/>
                  </a:lnTo>
                  <a:cubicBezTo>
                    <a:pt x="565941" y="594610"/>
                    <a:pt x="514937" y="595909"/>
                    <a:pt x="466006" y="584617"/>
                  </a:cubicBezTo>
                  <a:cubicBezTo>
                    <a:pt x="448452" y="580566"/>
                    <a:pt x="438978" y="556268"/>
                    <a:pt x="421036" y="554637"/>
                  </a:cubicBezTo>
                  <a:cubicBezTo>
                    <a:pt x="380917" y="550990"/>
                    <a:pt x="341089" y="564630"/>
                    <a:pt x="301115" y="569627"/>
                  </a:cubicBezTo>
                  <a:cubicBezTo>
                    <a:pt x="291121" y="579620"/>
                    <a:pt x="278146" y="587336"/>
                    <a:pt x="271134" y="599607"/>
                  </a:cubicBezTo>
                  <a:cubicBezTo>
                    <a:pt x="257784" y="622970"/>
                    <a:pt x="264517" y="661208"/>
                    <a:pt x="241154" y="674558"/>
                  </a:cubicBezTo>
                  <a:cubicBezTo>
                    <a:pt x="227823" y="682176"/>
                    <a:pt x="142550" y="651683"/>
                    <a:pt x="121233" y="644577"/>
                  </a:cubicBezTo>
                  <a:cubicBezTo>
                    <a:pt x="116236" y="629587"/>
                    <a:pt x="114373" y="613156"/>
                    <a:pt x="106243" y="599607"/>
                  </a:cubicBezTo>
                  <a:cubicBezTo>
                    <a:pt x="98972" y="587488"/>
                    <a:pt x="81224" y="582860"/>
                    <a:pt x="76262" y="569627"/>
                  </a:cubicBezTo>
                  <a:cubicBezTo>
                    <a:pt x="65590" y="541168"/>
                    <a:pt x="66269" y="509666"/>
                    <a:pt x="61272" y="479686"/>
                  </a:cubicBezTo>
                  <a:cubicBezTo>
                    <a:pt x="51279" y="494676"/>
                    <a:pt x="42546" y="510588"/>
                    <a:pt x="31292" y="524656"/>
                  </a:cubicBezTo>
                  <a:cubicBezTo>
                    <a:pt x="22463" y="535692"/>
                    <a:pt x="2717" y="540574"/>
                    <a:pt x="1311" y="554637"/>
                  </a:cubicBezTo>
                  <a:cubicBezTo>
                    <a:pt x="-2697" y="594722"/>
                    <a:pt x="2535" y="636699"/>
                    <a:pt x="16302" y="674558"/>
                  </a:cubicBezTo>
                  <a:cubicBezTo>
                    <a:pt x="25535" y="699950"/>
                    <a:pt x="84831" y="735234"/>
                    <a:pt x="106243" y="749509"/>
                  </a:cubicBezTo>
                  <a:cubicBezTo>
                    <a:pt x="186190" y="744512"/>
                    <a:pt x="266962" y="747011"/>
                    <a:pt x="346085" y="734518"/>
                  </a:cubicBezTo>
                  <a:cubicBezTo>
                    <a:pt x="363881" y="731708"/>
                    <a:pt x="387833" y="722263"/>
                    <a:pt x="391056" y="704538"/>
                  </a:cubicBezTo>
                  <a:cubicBezTo>
                    <a:pt x="408955" y="606093"/>
                    <a:pt x="393105" y="503954"/>
                    <a:pt x="406046" y="404735"/>
                  </a:cubicBezTo>
                  <a:cubicBezTo>
                    <a:pt x="408376" y="386870"/>
                    <a:pt x="426033" y="374754"/>
                    <a:pt x="436026" y="359764"/>
                  </a:cubicBezTo>
                  <a:cubicBezTo>
                    <a:pt x="480997" y="364761"/>
                    <a:pt x="527042" y="363781"/>
                    <a:pt x="570938" y="374755"/>
                  </a:cubicBezTo>
                  <a:cubicBezTo>
                    <a:pt x="588416" y="379125"/>
                    <a:pt x="610211" y="387644"/>
                    <a:pt x="615908" y="404735"/>
                  </a:cubicBezTo>
                  <a:cubicBezTo>
                    <a:pt x="631788" y="452375"/>
                    <a:pt x="618719" y="505920"/>
                    <a:pt x="630898" y="554637"/>
                  </a:cubicBezTo>
                  <a:cubicBezTo>
                    <a:pt x="634791" y="570210"/>
                    <a:pt x="698614" y="611381"/>
                    <a:pt x="705849" y="614597"/>
                  </a:cubicBezTo>
                  <a:cubicBezTo>
                    <a:pt x="734727" y="627432"/>
                    <a:pt x="795790" y="644577"/>
                    <a:pt x="795790" y="644577"/>
                  </a:cubicBezTo>
                  <a:cubicBezTo>
                    <a:pt x="805783" y="654571"/>
                    <a:pt x="814734" y="665729"/>
                    <a:pt x="825770" y="674558"/>
                  </a:cubicBezTo>
                  <a:cubicBezTo>
                    <a:pt x="839838" y="685813"/>
                    <a:pt x="864584" y="687607"/>
                    <a:pt x="870741" y="704538"/>
                  </a:cubicBezTo>
                  <a:cubicBezTo>
                    <a:pt x="886204" y="747061"/>
                    <a:pt x="878292" y="794818"/>
                    <a:pt x="885731" y="839450"/>
                  </a:cubicBezTo>
                  <a:cubicBezTo>
                    <a:pt x="888329" y="855036"/>
                    <a:pt x="888383" y="874549"/>
                    <a:pt x="900721" y="884420"/>
                  </a:cubicBezTo>
                  <a:cubicBezTo>
                    <a:pt x="916809" y="897290"/>
                    <a:pt x="940695" y="894413"/>
                    <a:pt x="960682" y="899410"/>
                  </a:cubicBezTo>
                  <a:cubicBezTo>
                    <a:pt x="1010649" y="894413"/>
                    <a:pt x="1062944" y="900300"/>
                    <a:pt x="1110584" y="884420"/>
                  </a:cubicBezTo>
                  <a:cubicBezTo>
                    <a:pt x="1127675" y="878723"/>
                    <a:pt x="1129310" y="853518"/>
                    <a:pt x="1140564" y="839450"/>
                  </a:cubicBezTo>
                  <a:cubicBezTo>
                    <a:pt x="1149393" y="828414"/>
                    <a:pt x="1160551" y="819463"/>
                    <a:pt x="1170544" y="809469"/>
                  </a:cubicBezTo>
                  <a:cubicBezTo>
                    <a:pt x="1220511" y="819463"/>
                    <a:pt x="1272886" y="821157"/>
                    <a:pt x="1320446" y="839450"/>
                  </a:cubicBezTo>
                  <a:cubicBezTo>
                    <a:pt x="1391304" y="866703"/>
                    <a:pt x="1347745" y="885843"/>
                    <a:pt x="1380406" y="929391"/>
                  </a:cubicBezTo>
                  <a:cubicBezTo>
                    <a:pt x="1390249" y="942515"/>
                    <a:pt x="1465655" y="1022764"/>
                    <a:pt x="1500328" y="1034322"/>
                  </a:cubicBezTo>
                  <a:cubicBezTo>
                    <a:pt x="1529162" y="1043933"/>
                    <a:pt x="1560289" y="1044315"/>
                    <a:pt x="1590269" y="1049312"/>
                  </a:cubicBezTo>
                  <a:cubicBezTo>
                    <a:pt x="1595266" y="1064302"/>
                    <a:pt x="1605259" y="1078481"/>
                    <a:pt x="1605259" y="1094282"/>
                  </a:cubicBezTo>
                  <a:cubicBezTo>
                    <a:pt x="1605259" y="1129614"/>
                    <a:pt x="1606070" y="1167612"/>
                    <a:pt x="1590269" y="1199214"/>
                  </a:cubicBezTo>
                  <a:cubicBezTo>
                    <a:pt x="1583203" y="1213347"/>
                    <a:pt x="1560542" y="1210046"/>
                    <a:pt x="1545298" y="1214204"/>
                  </a:cubicBezTo>
                  <a:cubicBezTo>
                    <a:pt x="1505546" y="1225045"/>
                    <a:pt x="1465351" y="1234191"/>
                    <a:pt x="1425377" y="1244184"/>
                  </a:cubicBezTo>
                  <a:cubicBezTo>
                    <a:pt x="1355423" y="1239187"/>
                    <a:pt x="1285218" y="1236939"/>
                    <a:pt x="1215515" y="1229194"/>
                  </a:cubicBezTo>
                  <a:cubicBezTo>
                    <a:pt x="1187280" y="1226057"/>
                    <a:pt x="1139010" y="1208689"/>
                    <a:pt x="1110584" y="1199214"/>
                  </a:cubicBezTo>
                  <a:cubicBezTo>
                    <a:pt x="1080604" y="1179227"/>
                    <a:pt x="1054826" y="1150647"/>
                    <a:pt x="1020643" y="1139253"/>
                  </a:cubicBezTo>
                  <a:lnTo>
                    <a:pt x="930702" y="1109273"/>
                  </a:lnTo>
                  <a:cubicBezTo>
                    <a:pt x="915712" y="1099279"/>
                    <a:pt x="903747" y="1079292"/>
                    <a:pt x="885731" y="1079292"/>
                  </a:cubicBezTo>
                  <a:cubicBezTo>
                    <a:pt x="867715" y="1079292"/>
                    <a:pt x="854829" y="1098019"/>
                    <a:pt x="840761" y="1109273"/>
                  </a:cubicBezTo>
                  <a:cubicBezTo>
                    <a:pt x="821650" y="1124562"/>
                    <a:pt x="792444" y="1166379"/>
                    <a:pt x="765810" y="1169233"/>
                  </a:cubicBezTo>
                  <a:cubicBezTo>
                    <a:pt x="641504" y="1182551"/>
                    <a:pt x="515974" y="1179226"/>
                    <a:pt x="391056" y="1184223"/>
                  </a:cubicBezTo>
                  <a:cubicBezTo>
                    <a:pt x="381062" y="1194217"/>
                    <a:pt x="368347" y="1202085"/>
                    <a:pt x="361075" y="1214204"/>
                  </a:cubicBezTo>
                  <a:cubicBezTo>
                    <a:pt x="352945" y="1227753"/>
                    <a:pt x="357258" y="1248001"/>
                    <a:pt x="346085" y="1259174"/>
                  </a:cubicBezTo>
                  <a:cubicBezTo>
                    <a:pt x="334912" y="1270347"/>
                    <a:pt x="316105" y="1269167"/>
                    <a:pt x="301115" y="1274164"/>
                  </a:cubicBezTo>
                  <a:cubicBezTo>
                    <a:pt x="306112" y="1309141"/>
                    <a:pt x="309785" y="1344333"/>
                    <a:pt x="316105" y="1379096"/>
                  </a:cubicBezTo>
                  <a:cubicBezTo>
                    <a:pt x="319790" y="1399365"/>
                    <a:pt x="317906" y="1423229"/>
                    <a:pt x="331095" y="1439056"/>
                  </a:cubicBezTo>
                  <a:cubicBezTo>
                    <a:pt x="345401" y="1456223"/>
                    <a:pt x="372872" y="1456048"/>
                    <a:pt x="391056" y="1469037"/>
                  </a:cubicBezTo>
                  <a:cubicBezTo>
                    <a:pt x="408306" y="1481359"/>
                    <a:pt x="421036" y="1499017"/>
                    <a:pt x="436026" y="1514007"/>
                  </a:cubicBezTo>
                  <a:cubicBezTo>
                    <a:pt x="473170" y="1625439"/>
                    <a:pt x="436026" y="1493979"/>
                    <a:pt x="436026" y="1723869"/>
                  </a:cubicBezTo>
                  <a:cubicBezTo>
                    <a:pt x="436026" y="1823929"/>
                    <a:pt x="437497" y="1924531"/>
                    <a:pt x="451016" y="2023673"/>
                  </a:cubicBezTo>
                  <a:cubicBezTo>
                    <a:pt x="452926" y="2037676"/>
                    <a:pt x="469961" y="2044824"/>
                    <a:pt x="480997" y="2053653"/>
                  </a:cubicBezTo>
                  <a:cubicBezTo>
                    <a:pt x="528053" y="2091297"/>
                    <a:pt x="525707" y="2083568"/>
                    <a:pt x="585928" y="2098623"/>
                  </a:cubicBezTo>
                  <a:cubicBezTo>
                    <a:pt x="655882" y="2093626"/>
                    <a:pt x="726087" y="2091378"/>
                    <a:pt x="795790" y="2083633"/>
                  </a:cubicBezTo>
                  <a:cubicBezTo>
                    <a:pt x="816266" y="2081358"/>
                    <a:pt x="835149" y="2068643"/>
                    <a:pt x="855751" y="2068643"/>
                  </a:cubicBezTo>
                  <a:cubicBezTo>
                    <a:pt x="886145" y="2068643"/>
                    <a:pt x="915712" y="2078636"/>
                    <a:pt x="945692" y="2083633"/>
                  </a:cubicBezTo>
                  <a:cubicBezTo>
                    <a:pt x="960682" y="2093627"/>
                    <a:pt x="974199" y="2106297"/>
                    <a:pt x="990662" y="2113614"/>
                  </a:cubicBezTo>
                  <a:cubicBezTo>
                    <a:pt x="1019540" y="2126449"/>
                    <a:pt x="1080603" y="2143594"/>
                    <a:pt x="1080603" y="2143594"/>
                  </a:cubicBezTo>
                  <a:cubicBezTo>
                    <a:pt x="1090597" y="2128604"/>
                    <a:pt x="1102527" y="2114737"/>
                    <a:pt x="1110584" y="2098623"/>
                  </a:cubicBezTo>
                  <a:cubicBezTo>
                    <a:pt x="1117650" y="2084490"/>
                    <a:pt x="1112716" y="2062837"/>
                    <a:pt x="1125574" y="2053653"/>
                  </a:cubicBezTo>
                  <a:cubicBezTo>
                    <a:pt x="1151290" y="2035285"/>
                    <a:pt x="1215515" y="2023673"/>
                    <a:pt x="1215515" y="2023673"/>
                  </a:cubicBezTo>
                  <a:cubicBezTo>
                    <a:pt x="1225508" y="2013679"/>
                    <a:pt x="1232505" y="1999259"/>
                    <a:pt x="1245495" y="1993692"/>
                  </a:cubicBezTo>
                  <a:cubicBezTo>
                    <a:pt x="1291904" y="1973802"/>
                    <a:pt x="1346979" y="1978702"/>
                    <a:pt x="1395397" y="1978702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7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711170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Pripevnite os kolieska na nitku s torznou tuhosťou (pozri obrázok). Zatočte nitku, roztočte koliesko, systém uvoľnite a preskúmajte jeho dynamiku.</a:t>
            </a:r>
          </a:p>
        </p:txBody>
      </p:sp>
      <p:sp>
        <p:nvSpPr>
          <p:cNvPr id="20" name="Obdĺžnik 19"/>
          <p:cNvSpPr/>
          <p:nvPr/>
        </p:nvSpPr>
        <p:spPr>
          <a:xfrm>
            <a:off x="5096656" y="1825625"/>
            <a:ext cx="2182213" cy="394941"/>
          </a:xfrm>
          <a:prstGeom prst="rect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bdĺžnik 20"/>
          <p:cNvSpPr/>
          <p:nvPr/>
        </p:nvSpPr>
        <p:spPr>
          <a:xfrm>
            <a:off x="1431435" y="2252905"/>
            <a:ext cx="1476657" cy="394941"/>
          </a:xfrm>
          <a:prstGeom prst="rect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37" name="Skupina 36"/>
          <p:cNvGrpSpPr/>
          <p:nvPr/>
        </p:nvGrpSpPr>
        <p:grpSpPr>
          <a:xfrm>
            <a:off x="9260630" y="264497"/>
            <a:ext cx="1135067" cy="5963800"/>
            <a:chOff x="7833495" y="77236"/>
            <a:chExt cx="1135067" cy="5963800"/>
          </a:xfrm>
        </p:grpSpPr>
        <p:cxnSp>
          <p:nvCxnSpPr>
            <p:cNvPr id="23" name="Rovná spojnica 22"/>
            <p:cNvCxnSpPr/>
            <p:nvPr/>
          </p:nvCxnSpPr>
          <p:spPr>
            <a:xfrm>
              <a:off x="7870757" y="77236"/>
              <a:ext cx="34334" cy="43513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ovná spojovacia šípka 27"/>
            <p:cNvCxnSpPr/>
            <p:nvPr/>
          </p:nvCxnSpPr>
          <p:spPr>
            <a:xfrm flipH="1" flipV="1">
              <a:off x="7900054" y="2351404"/>
              <a:ext cx="17167" cy="204483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BlokTextu 30"/>
                <p:cNvSpPr txBox="1"/>
                <p:nvPr/>
              </p:nvSpPr>
              <p:spPr>
                <a:xfrm>
                  <a:off x="7833495" y="3007425"/>
                  <a:ext cx="878332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sk-SK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</m:oMath>
                    </m:oMathPara>
                  </a14:m>
                  <a:endParaRPr lang="sk-SK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BlokTextu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3495" y="3007425"/>
                  <a:ext cx="878332" cy="67710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Rovná spojovacia šípka 31"/>
            <p:cNvCxnSpPr/>
            <p:nvPr/>
          </p:nvCxnSpPr>
          <p:spPr>
            <a:xfrm flipH="1">
              <a:off x="7917221" y="4375859"/>
              <a:ext cx="3770" cy="166517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BlokTextu 34"/>
                <p:cNvSpPr txBox="1"/>
                <p:nvPr/>
              </p:nvSpPr>
              <p:spPr>
                <a:xfrm>
                  <a:off x="8090230" y="4866333"/>
                  <a:ext cx="878332" cy="7593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sk-SK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sk-SK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BlokTextu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230" y="4866333"/>
                  <a:ext cx="878332" cy="7593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BlokTextu 35"/>
              <p:cNvSpPr txBox="1"/>
              <p:nvPr/>
            </p:nvSpPr>
            <p:spPr>
              <a:xfrm>
                <a:off x="3126951" y="4193416"/>
                <a:ext cx="2501519" cy="690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sk-SK" sz="4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k-SK" sz="4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sk-SK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sk-SK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k-SK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sk-SK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acc>
                        <m:accPr>
                          <m:chr m:val="⃗"/>
                          <m:ctrlP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</m:oMath>
                  </m:oMathPara>
                </a14:m>
                <a:endParaRPr lang="sk-SK" sz="4000" dirty="0"/>
              </a:p>
            </p:txBody>
          </p:sp>
        </mc:Choice>
        <mc:Fallback xmlns="">
          <p:sp>
            <p:nvSpPr>
              <p:cNvPr id="36" name="BlokTextu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951" y="4193416"/>
                <a:ext cx="2501519" cy="6902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5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Tajna Žiroskopa - Secret of GYROSCO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000" y="851264"/>
            <a:ext cx="7735888" cy="4351338"/>
          </a:xfrm>
        </p:spPr>
      </p:pic>
      <p:sp>
        <p:nvSpPr>
          <p:cNvPr id="5" name="BlokTextu 4"/>
          <p:cNvSpPr txBox="1"/>
          <p:nvPr/>
        </p:nvSpPr>
        <p:spPr>
          <a:xfrm>
            <a:off x="838200" y="6100997"/>
            <a:ext cx="102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Tajna</a:t>
            </a:r>
            <a:r>
              <a:rPr lang="en-US" dirty="0" smtClean="0"/>
              <a:t> </a:t>
            </a:r>
            <a:r>
              <a:rPr lang="en-US" dirty="0" err="1" smtClean="0"/>
              <a:t>Žiroskopa</a:t>
            </a:r>
            <a:r>
              <a:rPr lang="en-US" dirty="0" smtClean="0"/>
              <a:t> - Secret of GYROSCOPE (</a:t>
            </a:r>
            <a:r>
              <a:rPr lang="en-US" dirty="0" err="1" smtClean="0"/>
              <a:t>youtube</a:t>
            </a:r>
            <a:r>
              <a:rPr lang="en-US" dirty="0" smtClean="0"/>
              <a:t>, 328mic001, Jan 21, 2014), https://youtu.be/IrmkURfJB0o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03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MIT Physics Demo -- Bicycle Wheel Gyrosco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588" y="479685"/>
            <a:ext cx="6746823" cy="5059656"/>
          </a:xfrm>
        </p:spPr>
      </p:pic>
      <p:sp>
        <p:nvSpPr>
          <p:cNvPr id="5" name="BlokTextu 4"/>
          <p:cNvSpPr txBox="1"/>
          <p:nvPr/>
        </p:nvSpPr>
        <p:spPr>
          <a:xfrm>
            <a:off x="913151" y="5966085"/>
            <a:ext cx="1091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MIT </a:t>
            </a:r>
            <a:r>
              <a:rPr lang="sk-SK" dirty="0" err="1" smtClean="0"/>
              <a:t>Physics</a:t>
            </a:r>
            <a:r>
              <a:rPr lang="sk-SK" dirty="0" smtClean="0"/>
              <a:t> Demo -- </a:t>
            </a:r>
            <a:r>
              <a:rPr lang="sk-SK" dirty="0" err="1" smtClean="0"/>
              <a:t>Bicycle</a:t>
            </a:r>
            <a:r>
              <a:rPr lang="sk-SK" dirty="0" smtClean="0"/>
              <a:t> Wheel </a:t>
            </a:r>
            <a:r>
              <a:rPr lang="sk-SK" dirty="0" err="1" smtClean="0"/>
              <a:t>Gyroscope</a:t>
            </a:r>
            <a:r>
              <a:rPr lang="sk-SK" dirty="0" smtClean="0"/>
              <a:t> (</a:t>
            </a:r>
            <a:r>
              <a:rPr lang="sk-SK" dirty="0" err="1" smtClean="0"/>
              <a:t>youtube</a:t>
            </a:r>
            <a:r>
              <a:rPr lang="sk-SK" dirty="0" smtClean="0"/>
              <a:t>, </a:t>
            </a:r>
            <a:r>
              <a:rPr lang="sk-SK" dirty="0" err="1" smtClean="0"/>
              <a:t>mittechtv</a:t>
            </a:r>
            <a:r>
              <a:rPr lang="sk-SK" dirty="0" smtClean="0"/>
              <a:t>, Nov 4, 2008), https://youtu.be/8H98BgRzpOM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113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Analýza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Sily</a:t>
            </a:r>
          </a:p>
          <a:p>
            <a:pPr lvl="1"/>
            <a:r>
              <a:rPr lang="sk-SK" dirty="0"/>
              <a:t>t</a:t>
            </a:r>
            <a:r>
              <a:rPr lang="sk-SK" dirty="0" smtClean="0"/>
              <a:t>iažová</a:t>
            </a:r>
          </a:p>
          <a:p>
            <a:pPr lvl="1"/>
            <a:r>
              <a:rPr lang="sk-SK" dirty="0" smtClean="0"/>
              <a:t>od lanka</a:t>
            </a:r>
          </a:p>
          <a:p>
            <a:r>
              <a:rPr lang="sk-SK" dirty="0" smtClean="0"/>
              <a:t>Momenty síl vzhľadom na </a:t>
            </a:r>
            <a:r>
              <a:rPr lang="sk-SK" b="1" dirty="0" smtClean="0"/>
              <a:t>úchyt</a:t>
            </a:r>
          </a:p>
          <a:p>
            <a:pPr lvl="1"/>
            <a:r>
              <a:rPr lang="en-US" dirty="0" smtClean="0"/>
              <a:t>od </a:t>
            </a:r>
            <a:r>
              <a:rPr lang="en-US" dirty="0" err="1" smtClean="0"/>
              <a:t>lanka</a:t>
            </a:r>
            <a:r>
              <a:rPr lang="sk-SK" dirty="0" smtClean="0"/>
              <a:t> (nie od sily ktorou lanko drží)</a:t>
            </a:r>
            <a:endParaRPr lang="en-US" dirty="0" smtClean="0"/>
          </a:p>
          <a:p>
            <a:pPr lvl="1"/>
            <a:r>
              <a:rPr lang="sk-SK" dirty="0"/>
              <a:t>o</a:t>
            </a:r>
            <a:r>
              <a:rPr lang="sk-SK" dirty="0" smtClean="0"/>
              <a:t>d gravitačnej sily</a:t>
            </a:r>
          </a:p>
          <a:p>
            <a:r>
              <a:rPr lang="sk-SK" dirty="0" smtClean="0"/>
              <a:t>Moment hybnosti (na obrázku počiatočný)</a:t>
            </a:r>
            <a:endParaRPr lang="sk-SK" dirty="0"/>
          </a:p>
        </p:txBody>
      </p:sp>
      <p:grpSp>
        <p:nvGrpSpPr>
          <p:cNvPr id="29" name="Skupina 28"/>
          <p:cNvGrpSpPr/>
          <p:nvPr/>
        </p:nvGrpSpPr>
        <p:grpSpPr>
          <a:xfrm>
            <a:off x="7689858" y="518240"/>
            <a:ext cx="3858814" cy="5387885"/>
            <a:chOff x="7689858" y="518240"/>
            <a:chExt cx="3858814" cy="5387885"/>
          </a:xfrm>
        </p:grpSpPr>
        <p:grpSp>
          <p:nvGrpSpPr>
            <p:cNvPr id="4" name="Skupina 3"/>
            <p:cNvGrpSpPr/>
            <p:nvPr/>
          </p:nvGrpSpPr>
          <p:grpSpPr>
            <a:xfrm>
              <a:off x="8425087" y="518240"/>
              <a:ext cx="3123585" cy="4368553"/>
              <a:chOff x="9384660" y="2303125"/>
              <a:chExt cx="1618120" cy="2091113"/>
            </a:xfrm>
          </p:grpSpPr>
          <p:sp>
            <p:nvSpPr>
              <p:cNvPr id="5" name="Plechovka 4"/>
              <p:cNvSpPr/>
              <p:nvPr/>
            </p:nvSpPr>
            <p:spPr>
              <a:xfrm rot="6031604">
                <a:off x="9338274" y="3631156"/>
                <a:ext cx="809468" cy="716695"/>
              </a:xfrm>
              <a:prstGeom prst="can">
                <a:avLst>
                  <a:gd name="adj" fmla="val 37963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6" name="Rovná spojnica 5"/>
              <p:cNvCxnSpPr/>
              <p:nvPr/>
            </p:nvCxnSpPr>
            <p:spPr>
              <a:xfrm>
                <a:off x="9458793" y="2303125"/>
                <a:ext cx="0" cy="1654278"/>
              </a:xfrm>
              <a:prstGeom prst="line">
                <a:avLst/>
              </a:prstGeom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Rovná spojovacia šípka 6"/>
              <p:cNvCxnSpPr/>
              <p:nvPr/>
            </p:nvCxnSpPr>
            <p:spPr>
              <a:xfrm>
                <a:off x="9458793" y="3957403"/>
                <a:ext cx="1543987" cy="28481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BlokTextu 9"/>
                <p:cNvSpPr txBox="1"/>
                <p:nvPr/>
              </p:nvSpPr>
              <p:spPr>
                <a:xfrm>
                  <a:off x="10213440" y="3550773"/>
                  <a:ext cx="878332" cy="690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oMath>
                    </m:oMathPara>
                  </a14:m>
                  <a:endParaRPr lang="sk-SK" sz="4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BlokTextu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3440" y="3550773"/>
                  <a:ext cx="878332" cy="69025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Rovná spojovacia šípka 10"/>
            <p:cNvCxnSpPr/>
            <p:nvPr/>
          </p:nvCxnSpPr>
          <p:spPr>
            <a:xfrm flipV="1">
              <a:off x="8568191" y="3282846"/>
              <a:ext cx="1669158" cy="69135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BlokTextu 13"/>
                <p:cNvSpPr txBox="1"/>
                <p:nvPr/>
              </p:nvSpPr>
              <p:spPr>
                <a:xfrm>
                  <a:off x="7689858" y="4821056"/>
                  <a:ext cx="878332" cy="690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BlokTextu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9858" y="4821056"/>
                  <a:ext cx="878332" cy="69025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Rovná spojovacia šípka 14"/>
            <p:cNvCxnSpPr/>
            <p:nvPr/>
          </p:nvCxnSpPr>
          <p:spPr>
            <a:xfrm>
              <a:off x="8568190" y="4001294"/>
              <a:ext cx="1" cy="19048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BlokTextu 18"/>
                <p:cNvSpPr txBox="1"/>
                <p:nvPr/>
              </p:nvSpPr>
              <p:spPr>
                <a:xfrm>
                  <a:off x="9352209" y="2519198"/>
                  <a:ext cx="878332" cy="7545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BlokTextu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2209" y="2519198"/>
                  <a:ext cx="878332" cy="75456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Rovná spojovacia šípka 19"/>
            <p:cNvCxnSpPr/>
            <p:nvPr/>
          </p:nvCxnSpPr>
          <p:spPr>
            <a:xfrm>
              <a:off x="8963604" y="4063677"/>
              <a:ext cx="0" cy="93526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BlokTextu 22"/>
                <p:cNvSpPr txBox="1"/>
                <p:nvPr/>
              </p:nvSpPr>
              <p:spPr>
                <a:xfrm>
                  <a:off x="8963604" y="4968203"/>
                  <a:ext cx="878332" cy="7545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BlokTextu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604" y="4968203"/>
                  <a:ext cx="878332" cy="75456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Rovná spojovacia šípka 23"/>
            <p:cNvCxnSpPr/>
            <p:nvPr/>
          </p:nvCxnSpPr>
          <p:spPr>
            <a:xfrm flipV="1">
              <a:off x="8587535" y="3036187"/>
              <a:ext cx="0" cy="9380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BlokTextu 25"/>
                <p:cNvSpPr txBox="1"/>
                <p:nvPr/>
              </p:nvSpPr>
              <p:spPr>
                <a:xfrm>
                  <a:off x="7796592" y="3127910"/>
                  <a:ext cx="878332" cy="690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BlokTextu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6592" y="3127910"/>
                  <a:ext cx="878332" cy="6902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BlokTextu 26"/>
              <p:cNvSpPr txBox="1"/>
              <p:nvPr/>
            </p:nvSpPr>
            <p:spPr>
              <a:xfrm>
                <a:off x="2293547" y="5166183"/>
                <a:ext cx="3062633" cy="1168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sk-SK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sk-SK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k-SK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acc>
                      <m:r>
                        <a:rPr lang="sk-SK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sk-SK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sk-SK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</m:oMath>
                  </m:oMathPara>
                </a14:m>
                <a:endParaRPr lang="sk-SK" sz="4000" dirty="0"/>
              </a:p>
            </p:txBody>
          </p:sp>
        </mc:Choice>
        <mc:Fallback xmlns="">
          <p:sp>
            <p:nvSpPr>
              <p:cNvPr id="27" name="BlokTextu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547" y="5166183"/>
                <a:ext cx="3062633" cy="116878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2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ál 18"/>
          <p:cNvSpPr/>
          <p:nvPr/>
        </p:nvSpPr>
        <p:spPr>
          <a:xfrm>
            <a:off x="3220711" y="-2242753"/>
            <a:ext cx="6225986" cy="19494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Analýza –</a:t>
            </a:r>
            <a:r>
              <a:rPr lang="sk-SK" dirty="0"/>
              <a:t> </a:t>
            </a:r>
            <a:r>
              <a:rPr lang="sk-SK" dirty="0" smtClean="0"/>
              <a:t>prvé priblíženie</a:t>
            </a:r>
            <a:r>
              <a:rPr lang="en-US" dirty="0" smtClean="0"/>
              <a:t> a </a:t>
            </a:r>
            <a:r>
              <a:rPr lang="en-US" dirty="0" err="1" smtClean="0"/>
              <a:t>prv</a:t>
            </a:r>
            <a:r>
              <a:rPr lang="sk-SK" dirty="0" smtClean="0"/>
              <a:t>ý problém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3452379"/>
            <a:ext cx="6506980" cy="893961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Moment hybnosti nevypovedá priamo o orientácii telesa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/>
              <p:cNvSpPr txBox="1"/>
              <p:nvPr/>
            </p:nvSpPr>
            <p:spPr>
              <a:xfrm>
                <a:off x="2931064" y="1945886"/>
                <a:ext cx="1515030" cy="794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sk-SK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sk-SK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k-SK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acc>
                      <m:r>
                        <a:rPr lang="sk-SK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k-SK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</m:oMath>
                  </m:oMathPara>
                </a14:m>
                <a:endParaRPr lang="sk-SK" sz="4000" dirty="0"/>
              </a:p>
            </p:txBody>
          </p:sp>
        </mc:Choice>
        <mc:Fallback xmlns="">
          <p:sp>
            <p:nvSpPr>
              <p:cNvPr id="4" name="BlokText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064" y="1945886"/>
                <a:ext cx="1515030" cy="79419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Skupina 4"/>
          <p:cNvGrpSpPr/>
          <p:nvPr/>
        </p:nvGrpSpPr>
        <p:grpSpPr>
          <a:xfrm>
            <a:off x="7345180" y="1500188"/>
            <a:ext cx="3858813" cy="4676775"/>
            <a:chOff x="7689858" y="1229350"/>
            <a:chExt cx="3858813" cy="4676775"/>
          </a:xfrm>
        </p:grpSpPr>
        <p:grpSp>
          <p:nvGrpSpPr>
            <p:cNvPr id="6" name="Skupina 5"/>
            <p:cNvGrpSpPr/>
            <p:nvPr/>
          </p:nvGrpSpPr>
          <p:grpSpPr>
            <a:xfrm>
              <a:off x="8568189" y="1229350"/>
              <a:ext cx="2980482" cy="3339853"/>
              <a:chOff x="9458792" y="2643515"/>
              <a:chExt cx="1543988" cy="1598701"/>
            </a:xfrm>
          </p:grpSpPr>
          <p:cxnSp>
            <p:nvCxnSpPr>
              <p:cNvPr id="17" name="Rovná spojnica 16"/>
              <p:cNvCxnSpPr/>
              <p:nvPr/>
            </p:nvCxnSpPr>
            <p:spPr>
              <a:xfrm>
                <a:off x="9458792" y="2643515"/>
                <a:ext cx="1" cy="1313888"/>
              </a:xfrm>
              <a:prstGeom prst="line">
                <a:avLst/>
              </a:prstGeom>
              <a:ln w="508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ovná spojovacia šípka 17"/>
              <p:cNvCxnSpPr/>
              <p:nvPr/>
            </p:nvCxnSpPr>
            <p:spPr>
              <a:xfrm>
                <a:off x="9458793" y="3957403"/>
                <a:ext cx="1543987" cy="28481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BlokTextu 6"/>
                <p:cNvSpPr txBox="1"/>
                <p:nvPr/>
              </p:nvSpPr>
              <p:spPr>
                <a:xfrm>
                  <a:off x="10213440" y="3550773"/>
                  <a:ext cx="878332" cy="690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oMath>
                    </m:oMathPara>
                  </a14:m>
                  <a:endParaRPr lang="sk-SK" sz="4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BlokTextu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3440" y="3550773"/>
                  <a:ext cx="878332" cy="69025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Rovná spojovacia šípka 7"/>
            <p:cNvCxnSpPr/>
            <p:nvPr/>
          </p:nvCxnSpPr>
          <p:spPr>
            <a:xfrm flipV="1">
              <a:off x="8568191" y="3282846"/>
              <a:ext cx="1669158" cy="69135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BlokTextu 8"/>
                <p:cNvSpPr txBox="1"/>
                <p:nvPr/>
              </p:nvSpPr>
              <p:spPr>
                <a:xfrm>
                  <a:off x="7689858" y="4821056"/>
                  <a:ext cx="878332" cy="690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BlokTextu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9858" y="4821056"/>
                  <a:ext cx="878332" cy="6902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Rovná spojovacia šípka 9"/>
            <p:cNvCxnSpPr/>
            <p:nvPr/>
          </p:nvCxnSpPr>
          <p:spPr>
            <a:xfrm>
              <a:off x="8568190" y="4001294"/>
              <a:ext cx="1" cy="19048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BlokTextu 10"/>
                <p:cNvSpPr txBox="1"/>
                <p:nvPr/>
              </p:nvSpPr>
              <p:spPr>
                <a:xfrm>
                  <a:off x="9352209" y="2519198"/>
                  <a:ext cx="878332" cy="7545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BlokTextu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2209" y="2519198"/>
                  <a:ext cx="878332" cy="75456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Skupina 28"/>
          <p:cNvGrpSpPr/>
          <p:nvPr/>
        </p:nvGrpSpPr>
        <p:grpSpPr>
          <a:xfrm>
            <a:off x="10641324" y="3607860"/>
            <a:ext cx="1352124" cy="1232182"/>
            <a:chOff x="10641324" y="3607860"/>
            <a:chExt cx="1352124" cy="1232182"/>
          </a:xfrm>
        </p:grpSpPr>
        <p:cxnSp>
          <p:nvCxnSpPr>
            <p:cNvPr id="20" name="Rovná spojovacia šípka 19"/>
            <p:cNvCxnSpPr/>
            <p:nvPr/>
          </p:nvCxnSpPr>
          <p:spPr>
            <a:xfrm flipV="1">
              <a:off x="11162461" y="4542539"/>
              <a:ext cx="334994" cy="29750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BlokTextu 23"/>
                <p:cNvSpPr txBox="1"/>
                <p:nvPr/>
              </p:nvSpPr>
              <p:spPr>
                <a:xfrm>
                  <a:off x="10641324" y="3607860"/>
                  <a:ext cx="1352124" cy="7545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BlokTextu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1324" y="3607860"/>
                  <a:ext cx="1352124" cy="75456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Skupina 29"/>
          <p:cNvGrpSpPr/>
          <p:nvPr/>
        </p:nvGrpSpPr>
        <p:grpSpPr>
          <a:xfrm>
            <a:off x="9699243" y="4836497"/>
            <a:ext cx="1463217" cy="753296"/>
            <a:chOff x="9699243" y="4836497"/>
            <a:chExt cx="1463217" cy="753296"/>
          </a:xfrm>
        </p:grpSpPr>
        <p:cxnSp>
          <p:nvCxnSpPr>
            <p:cNvPr id="25" name="Rovná spojovacia šípka 24"/>
            <p:cNvCxnSpPr/>
            <p:nvPr/>
          </p:nvCxnSpPr>
          <p:spPr>
            <a:xfrm>
              <a:off x="11157697" y="4836497"/>
              <a:ext cx="4763" cy="439342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BlokTextu 27"/>
                <p:cNvSpPr txBox="1"/>
                <p:nvPr/>
              </p:nvSpPr>
              <p:spPr>
                <a:xfrm>
                  <a:off x="9699243" y="4899539"/>
                  <a:ext cx="1352124" cy="690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oMath>
                    </m:oMathPara>
                  </a14:m>
                  <a:endParaRPr lang="sk-SK" sz="40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BlokTextu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9243" y="4899539"/>
                  <a:ext cx="1352124" cy="6902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Skupina 33"/>
          <p:cNvGrpSpPr/>
          <p:nvPr/>
        </p:nvGrpSpPr>
        <p:grpSpPr>
          <a:xfrm>
            <a:off x="10161915" y="1193498"/>
            <a:ext cx="1691063" cy="1841231"/>
            <a:chOff x="10054746" y="1121453"/>
            <a:chExt cx="1691063" cy="1841231"/>
          </a:xfrm>
        </p:grpSpPr>
        <p:sp>
          <p:nvSpPr>
            <p:cNvPr id="32" name="Plechovka 31"/>
            <p:cNvSpPr/>
            <p:nvPr/>
          </p:nvSpPr>
          <p:spPr>
            <a:xfrm>
              <a:off x="10054746" y="1579191"/>
              <a:ext cx="1691063" cy="1383493"/>
            </a:xfrm>
            <a:prstGeom prst="can">
              <a:avLst>
                <a:gd name="adj" fmla="val 37963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3" name="BlokTextu 32"/>
            <p:cNvSpPr txBox="1"/>
            <p:nvPr/>
          </p:nvSpPr>
          <p:spPr>
            <a:xfrm>
              <a:off x="10647643" y="1121453"/>
              <a:ext cx="5052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5400" b="1" dirty="0" smtClean="0"/>
                <a:t>?</a:t>
              </a:r>
              <a:endParaRPr lang="sk-SK" sz="5400" b="1" dirty="0"/>
            </a:p>
          </p:txBody>
        </p:sp>
      </p:grpSp>
      <p:sp>
        <p:nvSpPr>
          <p:cNvPr id="36" name="Zástupný symbol obsahu 2"/>
          <p:cNvSpPr txBox="1">
            <a:spLocks/>
          </p:cNvSpPr>
          <p:nvPr/>
        </p:nvSpPr>
        <p:spPr>
          <a:xfrm>
            <a:off x="791703" y="4833512"/>
            <a:ext cx="6506980" cy="893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 smtClean="0"/>
              <a:t>Orientácia telesa v čase </a:t>
            </a:r>
            <a:r>
              <a:rPr lang="en-US" dirty="0" smtClean="0"/>
              <a:t>– to </a:t>
            </a:r>
            <a:r>
              <a:rPr lang="sk-SK" dirty="0" smtClean="0"/>
              <a:t>čo nás </a:t>
            </a:r>
            <a:r>
              <a:rPr lang="sk-SK" dirty="0" smtClean="0"/>
              <a:t>zaujíma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724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Moment zotrvačnosti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moment hybnosti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sk-SK" dirty="0" smtClean="0"/>
              <a:t> uhlová rýchlosť</a:t>
            </a:r>
          </a:p>
          <a:p>
            <a:r>
              <a:rPr lang="sk-SK" dirty="0" smtClean="0"/>
              <a:t>9 (6) čísel v </a:t>
            </a:r>
            <a:r>
              <a:rPr lang="sk-SK" dirty="0" err="1" smtClean="0"/>
              <a:t>tenzore</a:t>
            </a:r>
            <a:endParaRPr lang="sk-SK" dirty="0" smtClean="0"/>
          </a:p>
          <a:p>
            <a:r>
              <a:rPr lang="sk-SK" dirty="0" smtClean="0"/>
              <a:t>premenlivá orientácia telesa 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sk-SK" dirty="0" smtClean="0"/>
              <a:t>premenlivý m. zotrvačnosti</a:t>
            </a:r>
          </a:p>
          <a:p>
            <a:r>
              <a:rPr lang="sk-SK" dirty="0"/>
              <a:t>v</a:t>
            </a:r>
            <a:r>
              <a:rPr lang="sk-SK" dirty="0" smtClean="0"/>
              <a:t>ýznačné osi telesa</a:t>
            </a:r>
          </a:p>
          <a:p>
            <a:r>
              <a:rPr lang="sk-SK" dirty="0"/>
              <a:t>r</a:t>
            </a:r>
            <a:r>
              <a:rPr lang="sk-SK" dirty="0" smtClean="0"/>
              <a:t>otujúca sústava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/>
              <p:cNvSpPr txBox="1"/>
              <p:nvPr/>
            </p:nvSpPr>
            <p:spPr>
              <a:xfrm>
                <a:off x="8265733" y="733425"/>
                <a:ext cx="3302379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  <m:r>
                        <a:rPr lang="sk-SK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sk-SK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sk-SK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𝑦𝑥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𝑦𝑥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𝑧𝑥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𝑧𝑦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4" name="BlokText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733" y="733425"/>
                <a:ext cx="3302379" cy="13871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BlokTextu 4"/>
              <p:cNvSpPr txBox="1"/>
              <p:nvPr/>
            </p:nvSpPr>
            <p:spPr>
              <a:xfrm>
                <a:off x="7432295" y="4129087"/>
                <a:ext cx="3302379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  <m:r>
                        <a:rPr lang="sk-SK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sk-SK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sk-SK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sk-SK" sz="280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sk-SK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k-SK" sz="2800" b="0" i="1" smtClean="0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5" name="BlokText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295" y="4129087"/>
                <a:ext cx="3302379" cy="13871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5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Analýza – súradnicová sústava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Počiatok v úchyte</a:t>
            </a:r>
          </a:p>
          <a:p>
            <a:r>
              <a:rPr lang="sk-SK" dirty="0" smtClean="0"/>
              <a:t>Osi rovnobežné s význačnými osami telesa</a:t>
            </a:r>
          </a:p>
          <a:p>
            <a:r>
              <a:rPr lang="sk-SK" dirty="0" err="1" smtClean="0"/>
              <a:t>Eulerove</a:t>
            </a:r>
            <a:r>
              <a:rPr lang="sk-SK" dirty="0" smtClean="0"/>
              <a:t> uhly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8" t="5941" r="33261" b="2722"/>
          <a:stretch/>
        </p:blipFill>
        <p:spPr>
          <a:xfrm>
            <a:off x="7477911" y="1125537"/>
            <a:ext cx="4500563" cy="450056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9619524" y="6311900"/>
            <a:ext cx="14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(zone.ni.com)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7300491" y="2349059"/>
            <a:ext cx="423862" cy="140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11622881" y="1125537"/>
            <a:ext cx="423862" cy="140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0" name="Skupina 9"/>
          <p:cNvGrpSpPr/>
          <p:nvPr/>
        </p:nvGrpSpPr>
        <p:grpSpPr>
          <a:xfrm>
            <a:off x="7799675" y="-196012"/>
            <a:ext cx="3429824" cy="6269657"/>
            <a:chOff x="7799675" y="-196012"/>
            <a:chExt cx="3429824" cy="6269657"/>
          </a:xfrm>
        </p:grpSpPr>
        <p:grpSp>
          <p:nvGrpSpPr>
            <p:cNvPr id="8" name="Skupina 7"/>
            <p:cNvGrpSpPr/>
            <p:nvPr/>
          </p:nvGrpSpPr>
          <p:grpSpPr>
            <a:xfrm>
              <a:off x="7799675" y="-196012"/>
              <a:ext cx="3429824" cy="5360874"/>
              <a:chOff x="9724534" y="-985123"/>
              <a:chExt cx="3429824" cy="5360874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9724534" y="-985123"/>
                <a:ext cx="1876936" cy="4106923"/>
                <a:chOff x="10057819" y="1583504"/>
                <a:chExt cx="972315" cy="1965878"/>
              </a:xfrm>
            </p:grpSpPr>
            <p:sp>
              <p:nvSpPr>
                <p:cNvPr id="19" name="Plechovka 18"/>
                <p:cNvSpPr/>
                <p:nvPr/>
              </p:nvSpPr>
              <p:spPr>
                <a:xfrm rot="18522344">
                  <a:off x="10267053" y="2786300"/>
                  <a:ext cx="809468" cy="716695"/>
                </a:xfrm>
                <a:prstGeom prst="can">
                  <a:avLst>
                    <a:gd name="adj" fmla="val 37963"/>
                  </a:avLst>
                </a:prstGeom>
                <a:solidFill>
                  <a:schemeClr val="bg2">
                    <a:lumMod val="50000"/>
                    <a:alpha val="53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cxnSp>
              <p:nvCxnSpPr>
                <p:cNvPr id="20" name="Rovná spojnica 19"/>
                <p:cNvCxnSpPr/>
                <p:nvPr/>
              </p:nvCxnSpPr>
              <p:spPr>
                <a:xfrm>
                  <a:off x="10842854" y="1583504"/>
                  <a:ext cx="0" cy="1654278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Rovná spojovacia šípka 20"/>
                <p:cNvCxnSpPr/>
                <p:nvPr/>
              </p:nvCxnSpPr>
              <p:spPr>
                <a:xfrm flipH="1" flipV="1">
                  <a:off x="10057819" y="2737173"/>
                  <a:ext cx="776365" cy="502774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Rovná spojovacia šípka 10"/>
              <p:cNvCxnSpPr/>
              <p:nvPr/>
            </p:nvCxnSpPr>
            <p:spPr>
              <a:xfrm>
                <a:off x="11239956" y="2492012"/>
                <a:ext cx="858650" cy="85177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BlokTextu 11"/>
                  <p:cNvSpPr txBox="1"/>
                  <p:nvPr/>
                </p:nvSpPr>
                <p:spPr>
                  <a:xfrm>
                    <a:off x="12276026" y="2540615"/>
                    <a:ext cx="878332" cy="7545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sk-SK" sz="4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sk-SK" sz="4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sk-SK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e>
                            <m:sub>
                              <m:r>
                                <a:rPr lang="sk-SK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oMath>
                      </m:oMathPara>
                    </a14:m>
                    <a:endParaRPr lang="sk-SK" sz="4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BlokTextu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76026" y="2540615"/>
                    <a:ext cx="878332" cy="754566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Rovná spojovacia šípka 12"/>
              <p:cNvCxnSpPr/>
              <p:nvPr/>
            </p:nvCxnSpPr>
            <p:spPr>
              <a:xfrm>
                <a:off x="11256698" y="2470920"/>
                <a:ext cx="1" cy="1904831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BlokTextu 25"/>
                <p:cNvSpPr txBox="1"/>
                <p:nvPr/>
              </p:nvSpPr>
              <p:spPr>
                <a:xfrm>
                  <a:off x="8946293" y="5383391"/>
                  <a:ext cx="878332" cy="690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sk-SK" sz="4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sk-SK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sk-SK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sk-SK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BlokTextu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6293" y="5383391"/>
                  <a:ext cx="878332" cy="6902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BlokTextu 13"/>
              <p:cNvSpPr txBox="1"/>
              <p:nvPr/>
            </p:nvSpPr>
            <p:spPr>
              <a:xfrm>
                <a:off x="1996225" y="4391696"/>
                <a:ext cx="41500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sz="3200" dirty="0" smtClean="0"/>
                  <a:t>Cieľ záujmu: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  <m:d>
                      <m:dPr>
                        <m:ctrlPr>
                          <a:rPr lang="sk-SK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sk-SK" sz="32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sk-SK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sk-SK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sk-SK" sz="3200" dirty="0"/>
              </a:p>
            </p:txBody>
          </p:sp>
        </mc:Choice>
        <mc:Fallback>
          <p:sp>
            <p:nvSpPr>
              <p:cNvPr id="14" name="BlokTextu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225" y="4391696"/>
                <a:ext cx="4150047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3671" t="-12500" b="-3437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blúk 14"/>
          <p:cNvSpPr/>
          <p:nvPr/>
        </p:nvSpPr>
        <p:spPr>
          <a:xfrm rot="10800000">
            <a:off x="8393948" y="3228355"/>
            <a:ext cx="2163650" cy="937255"/>
          </a:xfrm>
          <a:prstGeom prst="arc">
            <a:avLst>
              <a:gd name="adj1" fmla="val 12699691"/>
              <a:gd name="adj2" fmla="val 2060186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lúk 21"/>
          <p:cNvSpPr/>
          <p:nvPr/>
        </p:nvSpPr>
        <p:spPr>
          <a:xfrm rot="21329938">
            <a:off x="7799675" y="1780779"/>
            <a:ext cx="2720055" cy="1898961"/>
          </a:xfrm>
          <a:prstGeom prst="arc">
            <a:avLst>
              <a:gd name="adj1" fmla="val 12106461"/>
              <a:gd name="adj2" fmla="val 16877574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BlokTextu 15"/>
              <p:cNvSpPr txBox="1"/>
              <p:nvPr/>
            </p:nvSpPr>
            <p:spPr>
              <a:xfrm>
                <a:off x="8393948" y="1224743"/>
                <a:ext cx="38523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sk-SK" sz="3600" dirty="0"/>
              </a:p>
            </p:txBody>
          </p:sp>
        </mc:Choice>
        <mc:Fallback>
          <p:sp>
            <p:nvSpPr>
              <p:cNvPr id="16" name="BlokTextu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948" y="1224743"/>
                <a:ext cx="385234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BlokTextu 22"/>
              <p:cNvSpPr txBox="1"/>
              <p:nvPr/>
            </p:nvSpPr>
            <p:spPr>
              <a:xfrm>
                <a:off x="9593835" y="4093822"/>
                <a:ext cx="42672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sk-SK" sz="3600" dirty="0"/>
              </a:p>
            </p:txBody>
          </p:sp>
        </mc:Choice>
        <mc:Fallback>
          <p:sp>
            <p:nvSpPr>
              <p:cNvPr id="23" name="BlokTextu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835" y="4093822"/>
                <a:ext cx="426720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1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2" grpId="0" animBg="1"/>
      <p:bldP spid="16" grpId="0"/>
      <p:bldP spid="23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243</Words>
  <Application>Microsoft Office PowerPoint</Application>
  <PresentationFormat>Širokouhlá</PresentationFormat>
  <Paragraphs>89</Paragraphs>
  <Slides>14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Motív Office</vt:lpstr>
      <vt:lpstr>12. Torzný gyroskop</vt:lpstr>
      <vt:lpstr>Zadanie</vt:lpstr>
      <vt:lpstr>Zadanie</vt:lpstr>
      <vt:lpstr>Prezentácia programu PowerPoint</vt:lpstr>
      <vt:lpstr>Prezentácia programu PowerPoint</vt:lpstr>
      <vt:lpstr>Analýza</vt:lpstr>
      <vt:lpstr>Analýza – prvé priblíženie a prvý problém</vt:lpstr>
      <vt:lpstr>Moment zotrvačnosti</vt:lpstr>
      <vt:lpstr>Analýza – súradnicová sústava</vt:lpstr>
      <vt:lpstr>Rovnice</vt:lpstr>
      <vt:lpstr>Eulerove rovnice</vt:lpstr>
      <vt:lpstr>Eulerove rovnice</vt:lpstr>
      <vt:lpstr>Ansatz: ϑ=konšt.</vt:lpstr>
      <vt:lpstr>Poučenie (čisto dobrovoľné)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 Torzný gyroskop</dc:title>
  <dc:creator>Adam Škrlec</dc:creator>
  <cp:lastModifiedBy>Adam Škrlec</cp:lastModifiedBy>
  <cp:revision>44</cp:revision>
  <dcterms:created xsi:type="dcterms:W3CDTF">2016-11-03T06:04:09Z</dcterms:created>
  <dcterms:modified xsi:type="dcterms:W3CDTF">2016-11-03T21:00:50Z</dcterms:modified>
</cp:coreProperties>
</file>